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 id="262" r:id="rId8"/>
    <p:sldId id="267" r:id="rId9"/>
    <p:sldId id="268" r:id="rId10"/>
    <p:sldId id="263"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087681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103112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05400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975357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117722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6730554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441063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172391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929842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229444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835891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11D065-A3A0-4763-AD6C-A11EA30829D3}" type="datetimeFigureOut">
              <a:rPr lang="en-IN" smtClean="0"/>
              <a:t>01-07-2024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799730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911D065-A3A0-4763-AD6C-A11EA30829D3}" type="datetimeFigureOut">
              <a:rPr lang="en-IN" smtClean="0"/>
              <a:t>01-07-2024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434403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11D065-A3A0-4763-AD6C-A11EA30829D3}" type="datetimeFigureOut">
              <a:rPr lang="en-IN" smtClean="0"/>
              <a:t>01-07-2024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145733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434720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82974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911D065-A3A0-4763-AD6C-A11EA30829D3}" type="datetimeFigureOut">
              <a:rPr lang="en-IN" smtClean="0"/>
              <a:t>01-07-2024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4B337E8-1773-45ED-BE2C-993DF149BFFD}" type="slidenum">
              <a:rPr lang="en-IN" smtClean="0"/>
              <a:t>‹#›</a:t>
            </a:fld>
            <a:endParaRPr lang="en-IN"/>
          </a:p>
        </p:txBody>
      </p:sp>
    </p:spTree>
    <p:extLst>
      <p:ext uri="{BB962C8B-B14F-4D97-AF65-F5344CB8AC3E}">
        <p14:creationId xmlns:p14="http://schemas.microsoft.com/office/powerpoint/2010/main" val="176517037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publicdomainpictures.net/en/view-image.php?image=33691&amp;picture=namaste-indian-quotthank-youquot" TargetMode="External"/><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C6CC9-37BC-B2E0-45E1-C21371A30AFF}"/>
              </a:ext>
            </a:extLst>
          </p:cNvPr>
          <p:cNvSpPr>
            <a:spLocks noGrp="1"/>
          </p:cNvSpPr>
          <p:nvPr>
            <p:ph type="ctrTitle"/>
          </p:nvPr>
        </p:nvSpPr>
        <p:spPr/>
        <p:txBody>
          <a:bodyPr/>
          <a:lstStyle/>
          <a:p>
            <a:r>
              <a:rPr lang="en-US" dirty="0"/>
              <a:t>Employee Attrition Analysis</a:t>
            </a:r>
            <a:endParaRPr lang="en-IN" dirty="0"/>
          </a:p>
        </p:txBody>
      </p:sp>
      <p:sp>
        <p:nvSpPr>
          <p:cNvPr id="3" name="Subtitle 2">
            <a:extLst>
              <a:ext uri="{FF2B5EF4-FFF2-40B4-BE49-F238E27FC236}">
                <a16:creationId xmlns:a16="http://schemas.microsoft.com/office/drawing/2014/main" id="{712B5ACF-7AF5-5E3F-19D5-C9F406CCB464}"/>
              </a:ext>
            </a:extLst>
          </p:cNvPr>
          <p:cNvSpPr>
            <a:spLocks noGrp="1"/>
          </p:cNvSpPr>
          <p:nvPr>
            <p:ph type="subTitle" idx="1"/>
          </p:nvPr>
        </p:nvSpPr>
        <p:spPr>
          <a:xfrm>
            <a:off x="1154955" y="5319252"/>
            <a:ext cx="8825658" cy="865238"/>
          </a:xfrm>
        </p:spPr>
        <p:txBody>
          <a:bodyPr>
            <a:normAutofit/>
          </a:bodyPr>
          <a:lstStyle/>
          <a:p>
            <a:pPr algn="r"/>
            <a:r>
              <a:rPr lang="en-US" dirty="0"/>
              <a:t>By </a:t>
            </a:r>
            <a:r>
              <a:rPr lang="en-US" dirty="0" err="1"/>
              <a:t>upputholla</a:t>
            </a:r>
            <a:r>
              <a:rPr lang="en-US" dirty="0"/>
              <a:t> </a:t>
            </a:r>
            <a:r>
              <a:rPr lang="en-US" dirty="0" err="1"/>
              <a:t>soujanyasri</a:t>
            </a:r>
            <a:endParaRPr lang="en-IN" dirty="0"/>
          </a:p>
        </p:txBody>
      </p:sp>
    </p:spTree>
    <p:extLst>
      <p:ext uri="{BB962C8B-B14F-4D97-AF65-F5344CB8AC3E}">
        <p14:creationId xmlns:p14="http://schemas.microsoft.com/office/powerpoint/2010/main" val="297012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68598-135D-08F2-403C-30370FFAD901}"/>
              </a:ext>
            </a:extLst>
          </p:cNvPr>
          <p:cNvSpPr>
            <a:spLocks noGrp="1"/>
          </p:cNvSpPr>
          <p:nvPr>
            <p:ph type="title"/>
          </p:nvPr>
        </p:nvSpPr>
        <p:spPr/>
        <p:txBody>
          <a:bodyPr/>
          <a:lstStyle/>
          <a:p>
            <a:pPr algn="ctr"/>
            <a:r>
              <a:rPr lang="en-IN" dirty="0"/>
              <a:t>CONCLUSION</a:t>
            </a:r>
          </a:p>
        </p:txBody>
      </p:sp>
      <p:sp>
        <p:nvSpPr>
          <p:cNvPr id="3" name="Content Placeholder 2">
            <a:extLst>
              <a:ext uri="{FF2B5EF4-FFF2-40B4-BE49-F238E27FC236}">
                <a16:creationId xmlns:a16="http://schemas.microsoft.com/office/drawing/2014/main" id="{4FC3C0AD-9365-30FE-BE94-FA2D349CD3DF}"/>
              </a:ext>
            </a:extLst>
          </p:cNvPr>
          <p:cNvSpPr>
            <a:spLocks noGrp="1"/>
          </p:cNvSpPr>
          <p:nvPr>
            <p:ph idx="1"/>
          </p:nvPr>
        </p:nvSpPr>
        <p:spPr>
          <a:xfrm>
            <a:off x="1103312" y="1592826"/>
            <a:ext cx="8946541" cy="4655573"/>
          </a:xfrm>
        </p:spPr>
        <p:txBody>
          <a:bodyPr/>
          <a:lstStyle/>
          <a:p>
            <a:r>
              <a:rPr lang="en-US" dirty="0"/>
              <a:t>The Employee Attrition Analysis Dashboard is an essential tool for </a:t>
            </a:r>
          </a:p>
          <a:p>
            <a:pPr marL="0" indent="0">
              <a:buNone/>
            </a:pPr>
            <a:r>
              <a:rPr lang="en-US" dirty="0"/>
              <a:t>   understanding and addressing employee turnover. By providing data                   </a:t>
            </a:r>
          </a:p>
          <a:p>
            <a:r>
              <a:rPr lang="en-US" dirty="0"/>
              <a:t>driven insights, it helps stakeholders improve retention strategies, </a:t>
            </a:r>
          </a:p>
          <a:p>
            <a:r>
              <a:rPr lang="en-US" dirty="0"/>
              <a:t>enhance employee satisfaction, and maintain operational efficiency. </a:t>
            </a:r>
          </a:p>
          <a:p>
            <a:r>
              <a:rPr lang="en-US" dirty="0"/>
              <a:t>This dashboard identifies high-risk areas, supports strategic planning, </a:t>
            </a:r>
          </a:p>
          <a:p>
            <a:r>
              <a:rPr lang="en-US" dirty="0"/>
              <a:t>and fosters a positive work environment, enabling organizations to </a:t>
            </a:r>
          </a:p>
          <a:p>
            <a:r>
              <a:rPr lang="en-US" dirty="0"/>
              <a:t>build a more stable and productive workforce</a:t>
            </a:r>
            <a:endParaRPr lang="en-IN" dirty="0"/>
          </a:p>
        </p:txBody>
      </p:sp>
    </p:spTree>
    <p:extLst>
      <p:ext uri="{BB962C8B-B14F-4D97-AF65-F5344CB8AC3E}">
        <p14:creationId xmlns:p14="http://schemas.microsoft.com/office/powerpoint/2010/main" val="50538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69032-A8A3-5830-9A8E-9630ABC82989}"/>
              </a:ext>
            </a:extLst>
          </p:cNvPr>
          <p:cNvSpPr>
            <a:spLocks noGrp="1"/>
          </p:cNvSpPr>
          <p:nvPr>
            <p:ph type="title"/>
          </p:nvPr>
        </p:nvSpPr>
        <p:spPr>
          <a:xfrm>
            <a:off x="646111" y="2576053"/>
            <a:ext cx="9404723" cy="852948"/>
          </a:xfrm>
        </p:spPr>
        <p:txBody>
          <a:bodyPr/>
          <a:lstStyle/>
          <a:p>
            <a:pPr algn="ctr"/>
            <a:r>
              <a:rPr lang="en-US" b="1" i="1" dirty="0"/>
              <a:t>      THANK YOU</a:t>
            </a:r>
            <a:endParaRPr lang="en-IN" b="1" i="1" dirty="0"/>
          </a:p>
        </p:txBody>
      </p:sp>
      <p:pic>
        <p:nvPicPr>
          <p:cNvPr id="4" name="Picture 3">
            <a:extLst>
              <a:ext uri="{FF2B5EF4-FFF2-40B4-BE49-F238E27FC236}">
                <a16:creationId xmlns:a16="http://schemas.microsoft.com/office/drawing/2014/main" id="{41EFDA4B-2812-6530-083D-A14E4404E4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57553" y="3565667"/>
            <a:ext cx="2282343" cy="2282343"/>
          </a:xfrm>
          <a:prstGeom prst="rect">
            <a:avLst/>
          </a:prstGeom>
        </p:spPr>
      </p:pic>
    </p:spTree>
    <p:extLst>
      <p:ext uri="{BB962C8B-B14F-4D97-AF65-F5344CB8AC3E}">
        <p14:creationId xmlns:p14="http://schemas.microsoft.com/office/powerpoint/2010/main" val="1756122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57679-844A-EF03-BDDC-D3A43EB5715C}"/>
              </a:ext>
            </a:extLst>
          </p:cNvPr>
          <p:cNvSpPr>
            <a:spLocks noGrp="1"/>
          </p:cNvSpPr>
          <p:nvPr>
            <p:ph type="title"/>
          </p:nvPr>
        </p:nvSpPr>
        <p:spPr/>
        <p:txBody>
          <a:bodyPr/>
          <a:lstStyle/>
          <a:p>
            <a:pPr marL="571500" indent="-571500">
              <a:buFont typeface="Wingdings" panose="05000000000000000000" pitchFamily="2" charset="2"/>
              <a:buChar char="q"/>
            </a:pPr>
            <a:r>
              <a:rPr lang="en-US" dirty="0"/>
              <a:t>Introduction</a:t>
            </a:r>
            <a:endParaRPr lang="en-IN" dirty="0"/>
          </a:p>
        </p:txBody>
      </p:sp>
      <p:sp>
        <p:nvSpPr>
          <p:cNvPr id="3" name="Content Placeholder 2">
            <a:extLst>
              <a:ext uri="{FF2B5EF4-FFF2-40B4-BE49-F238E27FC236}">
                <a16:creationId xmlns:a16="http://schemas.microsoft.com/office/drawing/2014/main" id="{0F3ED2F3-246E-936A-2E0B-3ACC5B226C3F}"/>
              </a:ext>
            </a:extLst>
          </p:cNvPr>
          <p:cNvSpPr>
            <a:spLocks noGrp="1"/>
          </p:cNvSpPr>
          <p:nvPr>
            <p:ph idx="1"/>
          </p:nvPr>
        </p:nvSpPr>
        <p:spPr/>
        <p:txBody>
          <a:bodyPr>
            <a:normAutofit/>
          </a:bodyPr>
          <a:lstStyle/>
          <a:p>
            <a:r>
              <a:rPr lang="en-US" sz="2400" dirty="0"/>
              <a:t>Employee attrition is a critical challenge for organizations, affecting operational continuity, employee morale, and overall productivity. Understanding the factors that contribute to employee turnover is essential for developing effective retention strategies. The Employee Attrition Analysis Dashboard provides a comprehensive overview of the attrition patterns within the company, offering valuable insights into various metrics and trends that influence employee departures</a:t>
            </a:r>
            <a:r>
              <a:rPr lang="en-US" dirty="0"/>
              <a:t>.</a:t>
            </a:r>
            <a:endParaRPr lang="en-IN" dirty="0"/>
          </a:p>
        </p:txBody>
      </p:sp>
    </p:spTree>
    <p:extLst>
      <p:ext uri="{BB962C8B-B14F-4D97-AF65-F5344CB8AC3E}">
        <p14:creationId xmlns:p14="http://schemas.microsoft.com/office/powerpoint/2010/main" val="3414863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E377-1E11-A099-DAA0-97D0966041D0}"/>
              </a:ext>
            </a:extLst>
          </p:cNvPr>
          <p:cNvSpPr>
            <a:spLocks noGrp="1"/>
          </p:cNvSpPr>
          <p:nvPr>
            <p:ph type="title"/>
          </p:nvPr>
        </p:nvSpPr>
        <p:spPr>
          <a:xfrm>
            <a:off x="646111" y="1543665"/>
            <a:ext cx="9404723" cy="4503173"/>
          </a:xfrm>
        </p:spPr>
        <p:txBody>
          <a:bodyPr/>
          <a:lstStyle/>
          <a:p>
            <a:r>
              <a:rPr lang="en-US" sz="2800" dirty="0"/>
              <a:t>&gt;This dashboard is designed to help stakeholders and HR professionals visualize and analyze key aspects of employee attrition. By leveraging data driven insights, the dashboard enables the identification of high-risk areas, facilitates better understanding of workforce dynamics, and supports strategic decision-making to enhance employee retention.</a:t>
            </a:r>
            <a:endParaRPr lang="en-IN" sz="2800" dirty="0"/>
          </a:p>
        </p:txBody>
      </p:sp>
    </p:spTree>
    <p:extLst>
      <p:ext uri="{BB962C8B-B14F-4D97-AF65-F5344CB8AC3E}">
        <p14:creationId xmlns:p14="http://schemas.microsoft.com/office/powerpoint/2010/main" val="1603017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DD10B-41B9-8B23-24EB-7262CDADBF99}"/>
              </a:ext>
            </a:extLst>
          </p:cNvPr>
          <p:cNvSpPr>
            <a:spLocks noGrp="1"/>
          </p:cNvSpPr>
          <p:nvPr>
            <p:ph type="title"/>
          </p:nvPr>
        </p:nvSpPr>
        <p:spPr/>
        <p:txBody>
          <a:bodyPr>
            <a:normAutofit fontScale="90000"/>
          </a:bodyPr>
          <a:lstStyle/>
          <a:p>
            <a:pPr marL="571500" indent="-571500">
              <a:buFont typeface="Wingdings" panose="05000000000000000000" pitchFamily="2" charset="2"/>
              <a:buChar char="§"/>
            </a:pPr>
            <a:r>
              <a:rPr lang="en-US" dirty="0"/>
              <a:t>Problem statement</a:t>
            </a:r>
            <a:br>
              <a:rPr lang="en-US" dirty="0"/>
            </a:br>
            <a:br>
              <a:rPr lang="en-US" dirty="0"/>
            </a:br>
            <a:br>
              <a:rPr lang="en-US" dirty="0"/>
            </a:br>
            <a:r>
              <a:rPr lang="en-US" sz="2400" dirty="0"/>
              <a:t>XYZ company which was established a few years back is facing around a 15% attrition rate for a couple of years. And it's majorly affecting the company in many aspects. In order to understand why employees are leaving the company and reduce the attrition rate XYZ company has approached an HR analytics consultancy for analyzing the data they have. You are playing the HR analyst role in this project and building a dashboard which can help the organization in making data-driven decisions</a:t>
            </a:r>
            <a:endParaRPr lang="en-IN" sz="2400" dirty="0"/>
          </a:p>
        </p:txBody>
      </p:sp>
    </p:spTree>
    <p:extLst>
      <p:ext uri="{BB962C8B-B14F-4D97-AF65-F5344CB8AC3E}">
        <p14:creationId xmlns:p14="http://schemas.microsoft.com/office/powerpoint/2010/main" val="3304142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85FE6-765E-8086-5906-1FCF218E74A9}"/>
              </a:ext>
            </a:extLst>
          </p:cNvPr>
          <p:cNvSpPr>
            <a:spLocks noGrp="1"/>
          </p:cNvSpPr>
          <p:nvPr>
            <p:ph type="title"/>
          </p:nvPr>
        </p:nvSpPr>
        <p:spPr/>
        <p:txBody>
          <a:bodyPr/>
          <a:lstStyle/>
          <a:p>
            <a:r>
              <a:rPr lang="en-US" b="1" dirty="0"/>
              <a:t>STEPS TO START THE EMPLOYEE ATTRITION ANALYSIS DASHBOARD </a:t>
            </a:r>
            <a:endParaRPr lang="en-IN" b="1" dirty="0"/>
          </a:p>
        </p:txBody>
      </p:sp>
      <p:sp>
        <p:nvSpPr>
          <p:cNvPr id="3" name="Content Placeholder 2">
            <a:extLst>
              <a:ext uri="{FF2B5EF4-FFF2-40B4-BE49-F238E27FC236}">
                <a16:creationId xmlns:a16="http://schemas.microsoft.com/office/drawing/2014/main" id="{BC56C0BF-8CB9-AEF9-D896-7EC0F08990DC}"/>
              </a:ext>
            </a:extLst>
          </p:cNvPr>
          <p:cNvSpPr>
            <a:spLocks noGrp="1"/>
          </p:cNvSpPr>
          <p:nvPr>
            <p:ph idx="1"/>
          </p:nvPr>
        </p:nvSpPr>
        <p:spPr/>
        <p:txBody>
          <a:bodyPr>
            <a:normAutofit lnSpcReduction="10000"/>
          </a:bodyPr>
          <a:lstStyle/>
          <a:p>
            <a:r>
              <a:rPr lang="en-US" sz="1400" dirty="0"/>
              <a:t>Gather relevant data on employee demographics, job roles, departments, tenure, satisfaction levels, and attrition status.</a:t>
            </a:r>
          </a:p>
          <a:p>
            <a:r>
              <a:rPr lang="en-US" sz="1400" dirty="0"/>
              <a:t> Clean the data to ensure accuracy and consistency, addressing any missing or erroneous values.</a:t>
            </a:r>
          </a:p>
          <a:p>
            <a:r>
              <a:rPr lang="en-US" sz="1400" dirty="0"/>
              <a:t> Select data visualization tools such as Power BI, Tableau, or Excel that suit your needs and expertise. </a:t>
            </a:r>
          </a:p>
          <a:p>
            <a:r>
              <a:rPr lang="en-US" sz="1400" dirty="0"/>
              <a:t> Plan the layout and key metrics to be displayed.</a:t>
            </a:r>
          </a:p>
          <a:p>
            <a:r>
              <a:rPr lang="en-US" sz="1400" dirty="0"/>
              <a:t> Ensure the design is user-friendly and interactive, with filters for department, gender, and marital status. </a:t>
            </a:r>
          </a:p>
          <a:p>
            <a:r>
              <a:rPr lang="en-US" sz="1400" dirty="0"/>
              <a:t>Calculate key performance indicators (KPIs) such as attrition rate, average age, and average tenure. </a:t>
            </a:r>
          </a:p>
          <a:p>
            <a:r>
              <a:rPr lang="en-US" sz="1400" dirty="0"/>
              <a:t> Add filters to allow users to segment data by department, gender, and marital status.</a:t>
            </a:r>
          </a:p>
          <a:p>
            <a:r>
              <a:rPr lang="en-US" sz="1400" dirty="0"/>
              <a:t> Ensure the dashboard responds dynamically to user inputs.</a:t>
            </a:r>
          </a:p>
          <a:p>
            <a:r>
              <a:rPr lang="en-US" sz="1400" dirty="0"/>
              <a:t> Verify the accuracy of the data and calculations. </a:t>
            </a:r>
          </a:p>
          <a:p>
            <a:r>
              <a:rPr lang="en-US" sz="1400" dirty="0"/>
              <a:t>Test the dashboard with different scenarios to ensure it functions as expected. </a:t>
            </a:r>
            <a:endParaRPr lang="en-IN" sz="1400" dirty="0"/>
          </a:p>
        </p:txBody>
      </p:sp>
    </p:spTree>
    <p:extLst>
      <p:ext uri="{BB962C8B-B14F-4D97-AF65-F5344CB8AC3E}">
        <p14:creationId xmlns:p14="http://schemas.microsoft.com/office/powerpoint/2010/main" val="3602110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F22FF-9B46-A567-4ABC-838F52900606}"/>
              </a:ext>
            </a:extLst>
          </p:cNvPr>
          <p:cNvSpPr>
            <a:spLocks noGrp="1"/>
          </p:cNvSpPr>
          <p:nvPr>
            <p:ph type="title"/>
          </p:nvPr>
        </p:nvSpPr>
        <p:spPr/>
        <p:txBody>
          <a:bodyPr/>
          <a:lstStyle/>
          <a:p>
            <a:pPr algn="ctr"/>
            <a:r>
              <a:rPr lang="en-IN" dirty="0"/>
              <a:t>KEY METRICS</a:t>
            </a:r>
          </a:p>
        </p:txBody>
      </p:sp>
      <p:sp>
        <p:nvSpPr>
          <p:cNvPr id="3" name="Content Placeholder 2">
            <a:extLst>
              <a:ext uri="{FF2B5EF4-FFF2-40B4-BE49-F238E27FC236}">
                <a16:creationId xmlns:a16="http://schemas.microsoft.com/office/drawing/2014/main" id="{88FE8228-F197-32F3-DD53-6F9E5F5F167D}"/>
              </a:ext>
            </a:extLst>
          </p:cNvPr>
          <p:cNvSpPr>
            <a:spLocks noGrp="1"/>
          </p:cNvSpPr>
          <p:nvPr>
            <p:ph idx="1"/>
          </p:nvPr>
        </p:nvSpPr>
        <p:spPr/>
        <p:txBody>
          <a:bodyPr>
            <a:normAutofit/>
          </a:bodyPr>
          <a:lstStyle/>
          <a:p>
            <a:r>
              <a:rPr lang="en-US" sz="2400" dirty="0"/>
              <a:t>Overall Employee Count (4410): Indicates the total number of employees within the company.</a:t>
            </a:r>
          </a:p>
          <a:p>
            <a:r>
              <a:rPr lang="en-US" sz="2400" dirty="0"/>
              <a:t> Average Age (36.92 years): Reflects the average age of the employees.</a:t>
            </a:r>
          </a:p>
          <a:p>
            <a:r>
              <a:rPr lang="en-US" sz="2400" dirty="0"/>
              <a:t> Attrition Rate (16.12%): Shows the percentage of employees who have left the company.</a:t>
            </a:r>
          </a:p>
          <a:p>
            <a:r>
              <a:rPr lang="en-US" sz="2400" dirty="0"/>
              <a:t> Average Years in Company (7.01 years): Represents the average tenure of employees in the company</a:t>
            </a:r>
            <a:endParaRPr lang="en-IN" sz="2400" dirty="0"/>
          </a:p>
        </p:txBody>
      </p:sp>
    </p:spTree>
    <p:extLst>
      <p:ext uri="{BB962C8B-B14F-4D97-AF65-F5344CB8AC3E}">
        <p14:creationId xmlns:p14="http://schemas.microsoft.com/office/powerpoint/2010/main" val="3701314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57E94-1B3E-06C7-8BA5-23FEA491A151}"/>
              </a:ext>
            </a:extLst>
          </p:cNvPr>
          <p:cNvSpPr>
            <a:spLocks noGrp="1"/>
          </p:cNvSpPr>
          <p:nvPr>
            <p:ph type="title"/>
          </p:nvPr>
        </p:nvSpPr>
        <p:spPr>
          <a:xfrm>
            <a:off x="646111" y="0"/>
            <a:ext cx="9404723" cy="1853248"/>
          </a:xfrm>
        </p:spPr>
        <p:txBody>
          <a:bodyPr/>
          <a:lstStyle/>
          <a:p>
            <a:pPr algn="ctr"/>
            <a:r>
              <a:rPr lang="en-IN" dirty="0"/>
              <a:t>ANALYSIS</a:t>
            </a:r>
          </a:p>
        </p:txBody>
      </p:sp>
      <p:sp>
        <p:nvSpPr>
          <p:cNvPr id="3" name="Content Placeholder 2">
            <a:extLst>
              <a:ext uri="{FF2B5EF4-FFF2-40B4-BE49-F238E27FC236}">
                <a16:creationId xmlns:a16="http://schemas.microsoft.com/office/drawing/2014/main" id="{E6F799BF-B5F2-659A-A602-D70AAA1429EE}"/>
              </a:ext>
            </a:extLst>
          </p:cNvPr>
          <p:cNvSpPr>
            <a:spLocks noGrp="1"/>
          </p:cNvSpPr>
          <p:nvPr>
            <p:ph idx="1"/>
          </p:nvPr>
        </p:nvSpPr>
        <p:spPr>
          <a:xfrm>
            <a:off x="324464" y="835742"/>
            <a:ext cx="11710219" cy="5879690"/>
          </a:xfrm>
        </p:spPr>
        <p:txBody>
          <a:bodyPr>
            <a:normAutofit fontScale="92500"/>
          </a:bodyPr>
          <a:lstStyle/>
          <a:p>
            <a:pPr>
              <a:buFont typeface="Wingdings" panose="05000000000000000000" pitchFamily="2" charset="2"/>
              <a:buChar char="q"/>
            </a:pPr>
            <a:r>
              <a:rPr lang="en-US" dirty="0"/>
              <a:t>Attrition Rate by Education Field: </a:t>
            </a:r>
          </a:p>
          <a:p>
            <a:pPr marL="0" indent="0">
              <a:buNone/>
            </a:pPr>
            <a:r>
              <a:rPr lang="en-US" dirty="0"/>
              <a:t> • Visualizes the number of employees who left the company based on their educational background.</a:t>
            </a:r>
          </a:p>
          <a:p>
            <a:pPr marL="0" indent="0">
              <a:buNone/>
            </a:pPr>
            <a:r>
              <a:rPr lang="en-US" dirty="0"/>
              <a:t> • Highlights that employees from Life Sciences and Medical fields exhibit higher attrition rates. </a:t>
            </a:r>
          </a:p>
          <a:p>
            <a:pPr>
              <a:buFont typeface="Wingdings" panose="05000000000000000000" pitchFamily="2" charset="2"/>
              <a:buChar char="q"/>
            </a:pPr>
            <a:r>
              <a:rPr lang="en-US" dirty="0"/>
              <a:t>Attrition Rate by Department: </a:t>
            </a:r>
          </a:p>
          <a:p>
            <a:pPr marL="0" indent="0">
              <a:buNone/>
            </a:pPr>
            <a:r>
              <a:rPr lang="en-US" dirty="0"/>
              <a:t> • A pie chart illustrating the proportion of attrition across various departments. </a:t>
            </a:r>
          </a:p>
          <a:p>
            <a:pPr marL="0" indent="0">
              <a:buNone/>
            </a:pPr>
            <a:r>
              <a:rPr lang="en-US" dirty="0"/>
              <a:t> • Indicates that Research &amp; Development has the highest attrition rate, followed by Sales and Human Resources.</a:t>
            </a:r>
          </a:p>
          <a:p>
            <a:pPr>
              <a:buFont typeface="Wingdings" panose="05000000000000000000" pitchFamily="2" charset="2"/>
              <a:buChar char="q"/>
            </a:pPr>
            <a:r>
              <a:rPr lang="en-US" dirty="0"/>
              <a:t>Attrition Rate by Years at Company: </a:t>
            </a:r>
          </a:p>
          <a:p>
            <a:pPr marL="0" indent="0">
              <a:buNone/>
            </a:pPr>
            <a:r>
              <a:rPr lang="en-US" dirty="0"/>
              <a:t> • A line chart showing the number of employees who left the company categorized by their tenure.</a:t>
            </a:r>
          </a:p>
          <a:p>
            <a:pPr marL="0" indent="0">
              <a:buNone/>
            </a:pPr>
            <a:r>
              <a:rPr lang="en-US" dirty="0"/>
              <a:t> • Reveals that attrition is higher among employees in their early years at the company.</a:t>
            </a:r>
          </a:p>
          <a:p>
            <a:pPr>
              <a:buFont typeface="Wingdings" panose="05000000000000000000" pitchFamily="2" charset="2"/>
              <a:buChar char="q"/>
            </a:pPr>
            <a:r>
              <a:rPr lang="en-US" dirty="0"/>
              <a:t>Number of Employees by Age Group and Gender:</a:t>
            </a:r>
          </a:p>
          <a:p>
            <a:pPr marL="0" indent="0">
              <a:buNone/>
            </a:pPr>
            <a:r>
              <a:rPr lang="en-US" dirty="0"/>
              <a:t>  • A stacked bar chart depicting the distribution of employees across different age groups and genders.</a:t>
            </a:r>
          </a:p>
          <a:p>
            <a:pPr marL="0" indent="0">
              <a:buNone/>
            </a:pPr>
            <a:r>
              <a:rPr lang="en-US" dirty="0"/>
              <a:t>  • Shows that most employees are in the 26-35 and 36-45 age groups, with a relatively balanced gender distribution. </a:t>
            </a:r>
          </a:p>
          <a:p>
            <a:pPr>
              <a:buFont typeface="Wingdings" panose="05000000000000000000" pitchFamily="2" charset="2"/>
              <a:buChar char="q"/>
            </a:pPr>
            <a:r>
              <a:rPr lang="en-US" dirty="0"/>
              <a:t>Attrition Rate by Job Role:</a:t>
            </a:r>
          </a:p>
          <a:p>
            <a:pPr marL="0" indent="0">
              <a:buNone/>
            </a:pPr>
            <a:r>
              <a:rPr lang="en-US" dirty="0"/>
              <a:t>  • A table listing different job roles with the number of employees categorized by job satisfaction levels (1 to 4 and NA). EMPLOYEE ATTRITION ANALYSIS DASHBOAR</a:t>
            </a:r>
            <a:endParaRPr lang="en-IN" dirty="0"/>
          </a:p>
        </p:txBody>
      </p:sp>
    </p:spTree>
    <p:extLst>
      <p:ext uri="{BB962C8B-B14F-4D97-AF65-F5344CB8AC3E}">
        <p14:creationId xmlns:p14="http://schemas.microsoft.com/office/powerpoint/2010/main" val="1458979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17BC13-CF95-3936-2508-BB770E31FD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897" y="-353961"/>
            <a:ext cx="13135897" cy="7211961"/>
          </a:xfrm>
          <a:prstGeom prst="rect">
            <a:avLst/>
          </a:prstGeom>
        </p:spPr>
      </p:pic>
    </p:spTree>
    <p:extLst>
      <p:ext uri="{BB962C8B-B14F-4D97-AF65-F5344CB8AC3E}">
        <p14:creationId xmlns:p14="http://schemas.microsoft.com/office/powerpoint/2010/main" val="1301491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2024-07-02 014110">
            <a:hlinkClick r:id="" action="ppaction://media"/>
            <a:extLst>
              <a:ext uri="{FF2B5EF4-FFF2-40B4-BE49-F238E27FC236}">
                <a16:creationId xmlns:a16="http://schemas.microsoft.com/office/drawing/2014/main" id="{C47B1009-DC29-3419-C0EB-1A0520DFF8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33848"/>
            <a:ext cx="12192000" cy="6781800"/>
          </a:xfrm>
          <a:prstGeom prst="rect">
            <a:avLst/>
          </a:prstGeom>
        </p:spPr>
      </p:pic>
    </p:spTree>
    <p:extLst>
      <p:ext uri="{BB962C8B-B14F-4D97-AF65-F5344CB8AC3E}">
        <p14:creationId xmlns:p14="http://schemas.microsoft.com/office/powerpoint/2010/main" val="3737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149</TotalTime>
  <Words>727</Words>
  <Application>Microsoft Office PowerPoint</Application>
  <PresentationFormat>Widescreen</PresentationFormat>
  <Paragraphs>46</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Trebuchet MS</vt:lpstr>
      <vt:lpstr>Wingdings</vt:lpstr>
      <vt:lpstr>Wingdings 3</vt:lpstr>
      <vt:lpstr>Facet</vt:lpstr>
      <vt:lpstr>Employee Attrition Analysis</vt:lpstr>
      <vt:lpstr>Introduction</vt:lpstr>
      <vt:lpstr>&gt;This dashboard is designed to help stakeholders and HR professionals visualize and analyze key aspects of employee attrition. By leveraging data driven insights, the dashboard enables the identification of high-risk areas, facilitates better understanding of workforce dynamics, and supports strategic decision-making to enhance employee retention.</vt:lpstr>
      <vt:lpstr>Problem statement   XYZ company which was established a few years back is facing around a 15% attrition rate for a couple of years. And it's majorly affecting the company in many aspects. In order to understand why employees are leaving the company and reduce the attrition rate XYZ company has approached an HR analytics consultancy for analyzing the data they have. You are playing the HR analyst role in this project and building a dashboard which can help the organization in making data-driven decisions</vt:lpstr>
      <vt:lpstr>STEPS TO START THE EMPLOYEE ATTRITION ANALYSIS DASHBOARD </vt:lpstr>
      <vt:lpstr>KEY METRICS</vt:lpstr>
      <vt:lpstr>ANALYSIS</vt:lpstr>
      <vt:lpstr>PowerPoint Presentation</vt:lpstr>
      <vt:lpstr>PowerPoint Presentation</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TARAK</dc:creator>
  <cp:lastModifiedBy>ANJI TARAK</cp:lastModifiedBy>
  <cp:revision>3</cp:revision>
  <dcterms:created xsi:type="dcterms:W3CDTF">2024-07-01T17:47:37Z</dcterms:created>
  <dcterms:modified xsi:type="dcterms:W3CDTF">2024-07-01T20:16:47Z</dcterms:modified>
</cp:coreProperties>
</file>

<file path=docProps/thumbnail.jpeg>
</file>